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CACA"/>
    <a:srgbClr val="008F91"/>
    <a:srgbClr val="008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B7D8-1BE6-40B9-AC32-FD15360A41E2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403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B7D8-1BE6-40B9-AC32-FD15360A41E2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97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B7D8-1BE6-40B9-AC32-FD15360A41E2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553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B7D8-1BE6-40B9-AC32-FD15360A41E2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B7D8-1BE6-40B9-AC32-FD15360A41E2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772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B7D8-1BE6-40B9-AC32-FD15360A41E2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50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B7D8-1BE6-40B9-AC32-FD15360A41E2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635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B7D8-1BE6-40B9-AC32-FD15360A41E2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42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B7D8-1BE6-40B9-AC32-FD15360A41E2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077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B7D8-1BE6-40B9-AC32-FD15360A41E2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26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B7D8-1BE6-40B9-AC32-FD15360A41E2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023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BB7D8-1BE6-40B9-AC32-FD15360A41E2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20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492531" y="596101"/>
            <a:ext cx="7470656" cy="545208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>
            <a:no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008F91"/>
                </a:solidFill>
                <a:latin typeface="Ubuntu Medium" panose="020B0604030602030204" pitchFamily="34" charset="0"/>
              </a:rPr>
              <a:t>Информация по использованию пенсионных выплат </a:t>
            </a:r>
            <a:endParaRPr lang="en-US" sz="2400" b="1" dirty="0" smtClean="0">
              <a:solidFill>
                <a:srgbClr val="008F91"/>
              </a:solidFill>
              <a:latin typeface="Ubuntu Medium" panose="020B0604030602030204" pitchFamily="34" charset="0"/>
            </a:endParaRPr>
          </a:p>
          <a:p>
            <a:pPr>
              <a:defRPr/>
            </a:pPr>
            <a:r>
              <a:rPr lang="kk-KZ" sz="2400" b="1" dirty="0" smtClean="0">
                <a:solidFill>
                  <a:srgbClr val="008F91"/>
                </a:solidFill>
                <a:latin typeface="Ubuntu Medium" panose="020B0604030602030204" pitchFamily="34" charset="0"/>
              </a:rPr>
              <a:t>населением </a:t>
            </a:r>
            <a:r>
              <a:rPr lang="ru-RU" sz="2400" b="1" smtClean="0">
                <a:solidFill>
                  <a:srgbClr val="008F91"/>
                </a:solidFill>
                <a:latin typeface="Ubuntu Medium" panose="020B0604030602030204" pitchFamily="34" charset="0"/>
              </a:rPr>
              <a:t>на </a:t>
            </a:r>
            <a:r>
              <a:rPr lang="ru-RU" sz="2400" b="1" smtClean="0">
                <a:solidFill>
                  <a:srgbClr val="008F91"/>
                </a:solidFill>
                <a:latin typeface="Ubuntu Medium" panose="020B0604030602030204" pitchFamily="34" charset="0"/>
              </a:rPr>
              <a:t>31</a:t>
            </a:r>
            <a:r>
              <a:rPr lang="ru-RU" sz="2400" b="1" smtClean="0">
                <a:solidFill>
                  <a:srgbClr val="008F91"/>
                </a:solidFill>
                <a:latin typeface="Ubuntu Medium" panose="020B0604030602030204" pitchFamily="34" charset="0"/>
              </a:rPr>
              <a:t>.03.2022г</a:t>
            </a:r>
            <a:r>
              <a:rPr lang="ru-RU" sz="2400" b="1" dirty="0" smtClean="0">
                <a:solidFill>
                  <a:srgbClr val="008F91"/>
                </a:solidFill>
                <a:latin typeface="Ubuntu Medium" panose="020B0604030602030204" pitchFamily="34" charset="0"/>
              </a:rPr>
              <a:t>. через платформу </a:t>
            </a:r>
            <a:r>
              <a:rPr lang="en-US" sz="2400" b="1" dirty="0" smtClean="0">
                <a:solidFill>
                  <a:srgbClr val="008F91"/>
                </a:solidFill>
                <a:latin typeface="Ubuntu Medium" panose="020B0604030602030204" pitchFamily="34" charset="0"/>
              </a:rPr>
              <a:t>enpf-otbasy.kz</a:t>
            </a:r>
            <a:r>
              <a:rPr lang="ru-RU" sz="2400" b="1" dirty="0" smtClean="0">
                <a:solidFill>
                  <a:srgbClr val="008F91"/>
                </a:solidFill>
                <a:latin typeface="Ubuntu Medium" panose="020B0604030602030204" pitchFamily="34" charset="0"/>
              </a:rPr>
              <a:t> </a:t>
            </a:r>
            <a:r>
              <a:rPr lang="ru-RU" sz="2800" b="1" dirty="0" smtClean="0">
                <a:solidFill>
                  <a:srgbClr val="008F91"/>
                </a:solidFill>
                <a:latin typeface="Ubuntu Medium" panose="020B0604030602030204" pitchFamily="34" charset="0"/>
              </a:rPr>
              <a:t/>
            </a:r>
            <a:br>
              <a:rPr lang="ru-RU" sz="2800" b="1" dirty="0" smtClean="0">
                <a:solidFill>
                  <a:srgbClr val="008F91"/>
                </a:solidFill>
                <a:latin typeface="Ubuntu Medium" panose="020B0604030602030204" pitchFamily="34" charset="0"/>
              </a:rPr>
            </a:br>
            <a:endParaRPr lang="ru-RU" sz="2800" b="1" dirty="0">
              <a:solidFill>
                <a:srgbClr val="008F91"/>
              </a:solidFill>
              <a:latin typeface="Ubuntu Medium" panose="020B060403060203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725" y="6135076"/>
            <a:ext cx="1474572" cy="408358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944255"/>
              </p:ext>
            </p:extLst>
          </p:nvPr>
        </p:nvGraphicFramePr>
        <p:xfrm>
          <a:off x="1610699" y="1141309"/>
          <a:ext cx="7441568" cy="546062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46469"/>
                <a:gridCol w="3474815"/>
                <a:gridCol w="964993"/>
                <a:gridCol w="2355291"/>
              </a:tblGrid>
              <a:tr h="51858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8B8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8B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клиентов,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8B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тенге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8B8D"/>
                    </a:solidFill>
                  </a:tcPr>
                </a:tc>
              </a:tr>
              <a:tr h="4045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effectLst/>
                          <a:latin typeface="Ubuntu Medium" panose="020B060403060203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Погашение задолженности по займу в "Отбасы банке" (частичное или полное)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83 171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188 516 347 954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955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Погашение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задолженности по ипотечному займу, в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в рамках финансирования исламским банком (частичное или полное)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48 082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155 082 753 416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858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жилья без ипотеки (полный выкуп</a:t>
                      </a:r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1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246 922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1 615 961 212 214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955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Получение ипотечного жилищного займа по системе жилищных строительных сбережений в "Отбасы </a:t>
                      </a:r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банке"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27 499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138 102 473 448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955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Внесение первоначального взноса для получения ипотечного займа (в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в рамках финансирования исламским банком)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10 898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43 535 694 864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85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u="none" strike="noStrike" dirty="0" smtClean="0">
                        <a:effectLst/>
                        <a:latin typeface="Ubuntu Medium" panose="020B0604030602030204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Погашение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задолженности по договору аренды с правом </a:t>
                      </a:r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выкупа</a:t>
                      </a:r>
                      <a:endParaRPr lang="en-US" sz="1100" u="none" strike="noStrike" dirty="0" smtClean="0">
                        <a:effectLst/>
                        <a:latin typeface="Ubuntu Medium" panose="020B0604030602030204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4 735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12 255 617 187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85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u="none" strike="noStrike" dirty="0" smtClean="0">
                        <a:effectLst/>
                        <a:latin typeface="Ubuntu Medium" panose="020B0604030602030204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индивидуального жилого дома (включая приобретение земельного участка</a:t>
                      </a:r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u="none" strike="noStrike" dirty="0" smtClean="0">
                        <a:effectLst/>
                        <a:latin typeface="Ubuntu Medium" panose="020B0604030602030204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1 320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5 043 821 523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85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u="none" strike="noStrike" dirty="0" smtClean="0">
                        <a:effectLst/>
                        <a:latin typeface="Ubuntu Medium" panose="020B0604030602030204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Лечение</a:t>
                      </a:r>
                    </a:p>
                    <a:p>
                      <a:pPr algn="l" fontAlgn="ctr"/>
                      <a:endParaRPr lang="en-US" sz="1100" u="none" strike="noStrike" dirty="0" smtClean="0">
                        <a:effectLst/>
                        <a:latin typeface="Ubuntu Medium" panose="020B0604030602030204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197 926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200 432 427 142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724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Пополнение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вклада 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ЖСС</a:t>
                      </a:r>
                      <a:endParaRPr lang="en-US" sz="110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134 319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215 835 203 494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92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8F9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8F9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754 872</a:t>
                      </a:r>
                    </a:p>
                  </a:txBody>
                  <a:tcPr marL="9525" marR="9525" marT="9525" marB="0" anchor="ctr">
                    <a:solidFill>
                      <a:srgbClr val="008F9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2 574 765 551 243</a:t>
                      </a:r>
                    </a:p>
                  </a:txBody>
                  <a:tcPr marL="9525" marR="9525" marT="9525" marB="0" anchor="ctr">
                    <a:solidFill>
                      <a:srgbClr val="008F91"/>
                    </a:solidFill>
                  </a:tcPr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190" y="2221591"/>
            <a:ext cx="248573" cy="248573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152" y="2803012"/>
            <a:ext cx="273441" cy="264620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056" y="3322214"/>
            <a:ext cx="240789" cy="240789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776" y="3925785"/>
            <a:ext cx="235362" cy="252174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190" y="4489519"/>
            <a:ext cx="252523" cy="252523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190" y="4978142"/>
            <a:ext cx="252666" cy="252666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196" y="1738635"/>
            <a:ext cx="258858" cy="258858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754" y="5528751"/>
            <a:ext cx="185741" cy="263492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978" y="6043534"/>
            <a:ext cx="240789" cy="240789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2780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1764</TotalTime>
  <Words>179</Words>
  <Application>Microsoft Office PowerPoint</Application>
  <PresentationFormat>Широкоэкранный</PresentationFormat>
  <Paragraphs>41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Ubuntu Medium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Тоспаев Темирлан Амандыкович</dc:creator>
  <cp:lastModifiedBy>Савинцев Иван Николаевич</cp:lastModifiedBy>
  <cp:revision>135</cp:revision>
  <dcterms:created xsi:type="dcterms:W3CDTF">2019-04-03T08:48:59Z</dcterms:created>
  <dcterms:modified xsi:type="dcterms:W3CDTF">2022-03-31T11:20:58Z</dcterms:modified>
</cp:coreProperties>
</file>